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5" autoAdjust="0"/>
  </p:normalViewPr>
  <p:slideViewPr>
    <p:cSldViewPr snapToGrid="0">
      <p:cViewPr varScale="1">
        <p:scale>
          <a:sx n="137" d="100"/>
          <a:sy n="137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061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9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6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229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376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20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730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069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84275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841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499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4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27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0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29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8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857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17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30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Digging into Linked Data: </a:t>
            </a:r>
            <a:r>
              <a:rPr lang="en" sz="3600"/>
              <a:t>Perspectives from the Long Tail</a:t>
            </a:r>
            <a:endParaRPr sz="360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249885"/>
            <a:ext cx="81231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Paromita Biswas, Western Carolina University (WCU)</a:t>
            </a:r>
            <a:br>
              <a:rPr lang="en" sz="1800" dirty="0"/>
            </a:br>
            <a:r>
              <a:rPr lang="en" sz="1800" dirty="0"/>
              <a:t>Andrea Leonard, Appalachian State University (ASU)</a:t>
            </a:r>
            <a:endParaRPr sz="18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Texas Conference on Digital Libraries 2018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831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Querying the data</a:t>
            </a:r>
            <a:endParaRPr b="1" dirty="0"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40125" y="561251"/>
            <a:ext cx="8520600" cy="40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748"/>
            <a:ext cx="4632950" cy="454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450" y="33000"/>
            <a:ext cx="4107200" cy="3152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 rot="10800000" flipH="1">
            <a:off x="4343400" y="2323975"/>
            <a:ext cx="518100" cy="564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4" name="Shape 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0700" y="2202175"/>
            <a:ext cx="3497575" cy="281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 rot="10800000" flipH="1">
            <a:off x="4427225" y="4160450"/>
            <a:ext cx="1097400" cy="15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Shape 166"/>
          <p:cNvSpPr/>
          <p:nvPr/>
        </p:nvSpPr>
        <p:spPr>
          <a:xfrm>
            <a:off x="7071350" y="1440175"/>
            <a:ext cx="906900" cy="19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646425" y="2811775"/>
            <a:ext cx="784800" cy="19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59300" y="66050"/>
            <a:ext cx="8520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Graphs/Relationships</a:t>
            </a:r>
            <a:endParaRPr b="1" dirty="0"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59300" y="541950"/>
            <a:ext cx="8710500" cy="4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0" y="642050"/>
            <a:ext cx="9037326" cy="4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684025" y="4815850"/>
            <a:ext cx="7338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/>
              <a:t>https://www.w3.org/RDF/Validator/</a:t>
            </a:r>
            <a:endParaRPr sz="8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7325"/>
            <a:ext cx="9143999" cy="432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0" y="96700"/>
            <a:ext cx="90264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Current Project Status</a:t>
            </a:r>
            <a:endParaRPr sz="2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221325" y="2282550"/>
            <a:ext cx="86109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20" y="0"/>
            <a:ext cx="4657609" cy="5143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00" y="2282550"/>
            <a:ext cx="8255149" cy="1105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0" name="Shape 190"/>
          <p:cNvSpPr txBox="1"/>
          <p:nvPr/>
        </p:nvSpPr>
        <p:spPr>
          <a:xfrm>
            <a:off x="5148900" y="385000"/>
            <a:ext cx="3799200" cy="15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Data Views generated by </a:t>
            </a:r>
            <a:br>
              <a:rPr lang="en" sz="2800" b="1"/>
            </a:br>
            <a:r>
              <a:rPr lang="en" sz="2800" b="1"/>
              <a:t>Apache Marmotta</a:t>
            </a:r>
            <a:endParaRPr sz="2800"/>
          </a:p>
        </p:txBody>
      </p:sp>
      <p:sp>
        <p:nvSpPr>
          <p:cNvPr id="191" name="Shape 191"/>
          <p:cNvSpPr txBox="1"/>
          <p:nvPr/>
        </p:nvSpPr>
        <p:spPr>
          <a:xfrm>
            <a:off x="5149100" y="3533850"/>
            <a:ext cx="3219900" cy="1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Graphical representation of data</a:t>
            </a:r>
            <a:r>
              <a:rPr lang="en"/>
              <a:t>: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Graph of the “graphs”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Types of classes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“Contexts” (“graphs” in SPARQL):</a:t>
            </a:r>
            <a:r>
              <a:rPr lang="en"/>
              <a:t> </a:t>
            </a:r>
            <a:br>
              <a:rPr lang="en"/>
            </a:br>
            <a:r>
              <a:rPr lang="en"/>
              <a:t>The triple containers with their own URI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0" y="3885250"/>
            <a:ext cx="8607600" cy="10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725" y="0"/>
            <a:ext cx="5078500" cy="50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175575"/>
            <a:ext cx="8520600" cy="13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Hope versus reality:</a:t>
            </a:r>
            <a:br>
              <a:rPr lang="en" sz="1800" b="1" dirty="0"/>
            </a:br>
            <a:r>
              <a:rPr lang="en" sz="1800" b="1" dirty="0"/>
              <a:t>Will we be able do with this with Apache Marmotta…?</a:t>
            </a: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Manual visualization via Darrin J. Ward’s Mapping Tool </a:t>
            </a:r>
            <a:br>
              <a:rPr lang="en" sz="1400" b="1" dirty="0"/>
            </a:br>
            <a:r>
              <a:rPr lang="en" sz="1400" dirty="0">
                <a:solidFill>
                  <a:schemeClr val="accent4">
                    <a:lumMod val="50000"/>
                  </a:schemeClr>
                </a:solidFill>
              </a:rPr>
              <a:t>https://www.darrinward.com/lat-long/</a:t>
            </a:r>
            <a:endParaRPr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526250"/>
            <a:ext cx="85206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t="18649" b="18643"/>
          <a:stretch/>
        </p:blipFill>
        <p:spPr>
          <a:xfrm>
            <a:off x="93600" y="1445200"/>
            <a:ext cx="8956800" cy="357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Challenges Overall</a:t>
            </a:r>
            <a:endParaRPr b="1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Time gaps &amp; work loads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Learning curves &amp; training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Metadata cleanup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Moving landscapes</a:t>
            </a:r>
            <a:endParaRPr sz="24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Institutional growth angst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/>
              <a:t>Challenges with systems</a:t>
            </a:r>
            <a:endParaRPr sz="2400" b="1"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41976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Benefits </a:t>
            </a:r>
            <a:endParaRPr b="1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00" y="1337150"/>
            <a:ext cx="4024975" cy="35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384750" y="1017725"/>
            <a:ext cx="4646400" cy="3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Theoretical to practical</a:t>
            </a:r>
            <a:b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Open source technologies</a:t>
            </a:r>
            <a:b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Collaboration and connections </a:t>
            </a:r>
            <a:b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</a:b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roxima Nova"/>
                <a:ea typeface="Proxima Nova"/>
                <a:cs typeface="Proxima Nova"/>
                <a:sym typeface="Proxima Nova"/>
              </a:rPr>
              <a:t>Groundwork for future projects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Next Step(s)</a:t>
            </a:r>
            <a:endParaRPr b="1"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000">
                <a:latin typeface="Impact"/>
                <a:ea typeface="Impact"/>
                <a:cs typeface="Impact"/>
                <a:sym typeface="Impact"/>
              </a:rPr>
              <a:t>PHASE TWO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500" y="1017725"/>
            <a:ext cx="3660300" cy="37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2400" b="1" dirty="0"/>
              <a:t>Thank you!</a:t>
            </a:r>
            <a:endParaRPr sz="2400"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/>
              <a:t>Tom Bennett</a:t>
            </a:r>
            <a:r>
              <a:rPr lang="en" dirty="0"/>
              <a:t>, Operations &amp; Systems Analyst: Apache Marmotta setup</a:t>
            </a:r>
            <a:br>
              <a:rPr lang="en" dirty="0"/>
            </a:br>
            <a:r>
              <a:rPr lang="en" b="1" dirty="0"/>
              <a:t>Scott Goldstein</a:t>
            </a:r>
            <a:r>
              <a:rPr lang="en" dirty="0"/>
              <a:t>, Web Librarian: giving SPARQL queries for visualization a try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We9gJHKTqil0LbH1nhWQtaqKfxq5KIgEGWwP_PRHfurur-kvLStFqJL7Af7FsgV_jPCDNNIzEFr1m1H8mynemc4fbypukWatE6IB2-oUuE-Tr8A0V2ge-KLb6ANuuU5KkJ_fgUZB2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88" y="1073337"/>
            <a:ext cx="4333400" cy="37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749" y="765560"/>
            <a:ext cx="405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" panose="020B0604020202020204" charset="0"/>
              </a:rPr>
              <a:t>Hunter Library, WCU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4964" y="242340"/>
            <a:ext cx="4919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roxima Nova" panose="020B0604020202020204" charset="0"/>
              </a:rPr>
              <a:t>Belk Library &amp; Information Commons, ASU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4" y="1227227"/>
            <a:ext cx="4547724" cy="36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73600" y="15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Choosing the dataset: WCU</a:t>
            </a:r>
            <a:endParaRPr b="1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64075" y="929650"/>
            <a:ext cx="8520600" cy="4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No. of items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Oldest and most extensive collection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on Appalachian culture and heritage</a:t>
            </a:r>
            <a:endParaRPr sz="1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Number of items for project: 25</a:t>
            </a:r>
            <a:endParaRPr sz="1400" dirty="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5" y="1017725"/>
            <a:ext cx="4198624" cy="2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175" y="38100"/>
            <a:ext cx="3990975" cy="325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550" y="2133625"/>
            <a:ext cx="3267075" cy="286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142200" y="445025"/>
            <a:ext cx="4600200" cy="57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Choosing the dataset: ASU</a:t>
            </a:r>
            <a:endParaRPr b="1" dirty="0"/>
          </a:p>
        </p:txBody>
      </p:sp>
      <p:sp>
        <p:nvSpPr>
          <p:cNvPr id="97" name="Shape 97"/>
          <p:cNvSpPr txBox="1"/>
          <p:nvPr/>
        </p:nvSpPr>
        <p:spPr>
          <a:xfrm>
            <a:off x="4566800" y="1500399"/>
            <a:ext cx="4374000" cy="1926291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Number of items for project: 20</a:t>
            </a:r>
            <a:br>
              <a:rPr lang="en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Quilts found in:</a:t>
            </a:r>
            <a:endParaRPr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 Library Art Collection</a:t>
            </a:r>
            <a:endParaRPr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ASU Historical Photos</a:t>
            </a:r>
            <a:endParaRPr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en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Kirby and Eller Family Letters</a:t>
            </a:r>
          </a:p>
          <a:p>
            <a:pPr marL="571500">
              <a:buClr>
                <a:schemeClr val="dk1"/>
              </a:buClr>
              <a:buSzPts val="1800"/>
            </a:pPr>
            <a:endParaRPr lang="en" sz="1800" dirty="0">
              <a:solidFill>
                <a:schemeClr val="dk1"/>
              </a:solidFill>
              <a:latin typeface="Proxima Nova"/>
              <a:sym typeface="Proxima Nova"/>
            </a:endParaRPr>
          </a:p>
          <a:p>
            <a:pPr marL="571500">
              <a:buClr>
                <a:schemeClr val="dk1"/>
              </a:buClr>
              <a:buSzPts val="1800"/>
            </a:pPr>
            <a:endParaRPr sz="1800" dirty="0"/>
          </a:p>
        </p:txBody>
      </p:sp>
      <p:sp>
        <p:nvSpPr>
          <p:cNvPr id="98" name="Shape 98"/>
          <p:cNvSpPr txBox="1"/>
          <p:nvPr/>
        </p:nvSpPr>
        <p:spPr>
          <a:xfrm>
            <a:off x="10036125" y="764350"/>
            <a:ext cx="2700600" cy="15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1282950" y="1845600"/>
            <a:ext cx="3142500" cy="31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25" y="253500"/>
            <a:ext cx="3821800" cy="375102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6175" y="1401325"/>
            <a:ext cx="3029274" cy="355167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3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Learning Curve: Concepts</a:t>
            </a:r>
            <a:endParaRPr b="1"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010124"/>
            <a:ext cx="8520600" cy="3934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Data Models/Mapping</a:t>
            </a:r>
            <a:endParaRPr sz="14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Europeana Data Model: </a:t>
            </a:r>
            <a:r>
              <a:rPr lang="en" sz="1400" i="1" dirty="0"/>
              <a:t>ProvidedCHO</a:t>
            </a:r>
            <a:r>
              <a:rPr lang="en" sz="1400" dirty="0"/>
              <a:t> (core class) and its properties 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(EDM provides the option to map to Dublin Core terms)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Resource Description Framework (RDF)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Data in triple statements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Literals and URIs</a:t>
            </a:r>
            <a:endParaRPr sz="14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5 star data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Dereferenceable URIs/Reuse URIs</a:t>
            </a:r>
            <a:endParaRPr sz="1400" dirty="0"/>
          </a:p>
          <a:p>
            <a:pPr marL="0" lvl="0" indent="0">
              <a:lnSpc>
                <a:spcPct val="100000"/>
              </a:lnSpc>
              <a:buNone/>
            </a:pPr>
            <a:endParaRPr lang="en-US" sz="1400" b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b="1" dirty="0"/>
              <a:t>RDF Serialization: Turtle-Terse RDF Triple Language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dirty="0"/>
              <a:t>Easily readable and could be manually written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2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/>
              <a:t>See: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/>
              <a:t>*Silvia B. Southwick, A Guide for Transforming Digital Collections Metadata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/>
              <a:t>into Linked Data, </a:t>
            </a:r>
            <a:r>
              <a:rPr lang="en-US" sz="1200" i="1" dirty="0"/>
              <a:t>Journal of Library Metadata </a:t>
            </a:r>
            <a:r>
              <a:rPr lang="en-US" sz="1200" dirty="0"/>
              <a:t>(2015)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" sz="1200" dirty="0"/>
              <a:t>*Heath and Bizer, </a:t>
            </a:r>
            <a:r>
              <a:rPr lang="en" sz="1200" i="1" dirty="0"/>
              <a:t>How to Publish Linked Data on the Web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/>
              <a:t>*</a:t>
            </a:r>
            <a:r>
              <a:rPr lang="en-US" sz="1200" dirty="0" err="1"/>
              <a:t>Sauermann</a:t>
            </a:r>
            <a:r>
              <a:rPr lang="en-US" sz="1200" dirty="0"/>
              <a:t> et al. </a:t>
            </a:r>
            <a:r>
              <a:rPr lang="en-US" sz="1200" i="1" dirty="0"/>
              <a:t>Cool URIs for the Semantic Web </a:t>
            </a:r>
            <a:r>
              <a:rPr lang="en-US" sz="1200" dirty="0"/>
              <a:t>(2006)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457200" rtl="0">
              <a:spcBef>
                <a:spcPts val="160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	</a:t>
            </a:r>
            <a:endParaRPr dirty="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350" y="1059175"/>
            <a:ext cx="3248001" cy="359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103625" y="647700"/>
            <a:ext cx="19584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Mapping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5825" y="50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Learning Curve: Tools</a:t>
            </a:r>
            <a:endParaRPr sz="2400" b="1"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37150" y="503100"/>
            <a:ext cx="8588400" cy="4481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Getting the data ready; uploading to OpenRefine</a:t>
            </a:r>
            <a:endParaRPr sz="1400" b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dirty="0"/>
              <a:t>Adding the RDF extension and reconciliation services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dirty="0"/>
              <a:t>Reconciling controlled vocabularies with established URIs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dirty="0"/>
              <a:t>(LCNAF/LCSH/VIAF/Getty/</a:t>
            </a:r>
            <a:r>
              <a:rPr lang="en-US" sz="1400" dirty="0" err="1"/>
              <a:t>DBPedia</a:t>
            </a:r>
            <a:r>
              <a:rPr lang="en-US" sz="1400" dirty="0"/>
              <a:t>/</a:t>
            </a:r>
            <a:r>
              <a:rPr lang="en-US" sz="1400" dirty="0" err="1"/>
              <a:t>Wikidata</a:t>
            </a:r>
            <a:r>
              <a:rPr lang="en-US" sz="1400" dirty="0"/>
              <a:t>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/>
              <a:t>See: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/>
              <a:t>*</a:t>
            </a:r>
            <a:r>
              <a:rPr lang="en-US" sz="1200" dirty="0" err="1"/>
              <a:t>Verborgh</a:t>
            </a:r>
            <a:r>
              <a:rPr lang="en-US" sz="1200" dirty="0"/>
              <a:t> and De Wilde’s </a:t>
            </a:r>
            <a:r>
              <a:rPr lang="en-US" sz="1200" i="1" dirty="0"/>
              <a:t>Using </a:t>
            </a:r>
            <a:r>
              <a:rPr lang="en-US" sz="1200" i="1" dirty="0" err="1"/>
              <a:t>OpenRefine</a:t>
            </a:r>
            <a:r>
              <a:rPr lang="en-US" sz="1200" i="1" dirty="0"/>
              <a:t> </a:t>
            </a:r>
            <a:r>
              <a:rPr lang="en-US" sz="1200" dirty="0"/>
              <a:t>(2013)</a:t>
            </a:r>
            <a:endParaRPr lang="en" sz="12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*Hooland and Verborgh, </a:t>
            </a:r>
            <a:r>
              <a:rPr lang="en" sz="1200" i="1" dirty="0"/>
              <a:t>Linked Data for Libraries, Archives and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Museums</a:t>
            </a:r>
            <a:r>
              <a:rPr lang="en" sz="1200" dirty="0"/>
              <a:t> (2014)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Edit RDF Skeleton (RDF Schema Alignment) 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creating the URI for the ProvidedCHO: 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&lt;Namespace&gt;&lt;class of thing described&gt;/&lt;local unique ID&gt;</a:t>
            </a:r>
            <a:endParaRPr sz="1400" dirty="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Inventory no./Omeka no.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Triple stores and SPARQL</a:t>
            </a:r>
            <a:endParaRPr sz="1400" b="1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Apache Jena Fuseki/practice querying</a:t>
            </a:r>
            <a:endParaRPr sz="14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Apache Marmotta/visualization</a:t>
            </a:r>
            <a:endParaRPr lang="en" sz="1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Querying RDF/linked data with SPARQL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*Certificate in XML and RDF-Based Systems</a:t>
            </a:r>
            <a:r>
              <a:rPr lang="en-US" sz="1200" dirty="0"/>
              <a:t> (Library Juice Academy</a:t>
            </a:r>
            <a:r>
              <a:rPr lang="en-US" sz="1400" dirty="0"/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221" y="289550"/>
            <a:ext cx="4182103" cy="469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83275" y="239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Tools--RDF Skeleton</a:t>
            </a:r>
            <a:endParaRPr b="1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916450"/>
            <a:ext cx="8520600" cy="4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25" y="1008800"/>
            <a:ext cx="4497026" cy="3864725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800" y="1055075"/>
            <a:ext cx="4843849" cy="3996225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RDF Preview (Skeleton)</a:t>
            </a:r>
            <a:endParaRPr b="1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937625"/>
            <a:ext cx="8520600" cy="3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492600"/>
            <a:ext cx="4390451" cy="43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150" y="0"/>
            <a:ext cx="4390451" cy="505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41200" y="210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Fuseki</a:t>
            </a:r>
            <a:endParaRPr b="1"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0" y="959075"/>
            <a:ext cx="8832300" cy="3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3300"/>
            <a:ext cx="4337331" cy="39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531" y="210600"/>
            <a:ext cx="4479352" cy="48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415</Words>
  <Application>Microsoft Office PowerPoint</Application>
  <PresentationFormat>On-screen Show (16:9)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Impact</vt:lpstr>
      <vt:lpstr>Proxima Nova</vt:lpstr>
      <vt:lpstr>Arial</vt:lpstr>
      <vt:lpstr>Spearmint</vt:lpstr>
      <vt:lpstr>Digging into Linked Data: Perspectives from the Long Tail</vt:lpstr>
      <vt:lpstr>PowerPoint Presentation</vt:lpstr>
      <vt:lpstr>Choosing the dataset: WCU</vt:lpstr>
      <vt:lpstr>Choosing the dataset: ASU</vt:lpstr>
      <vt:lpstr>Learning Curve: Concepts</vt:lpstr>
      <vt:lpstr>Learning Curve: Tools</vt:lpstr>
      <vt:lpstr>Tools--RDF Skeleton</vt:lpstr>
      <vt:lpstr>RDF Preview (Skeleton)</vt:lpstr>
      <vt:lpstr>Fuseki</vt:lpstr>
      <vt:lpstr>Querying the data</vt:lpstr>
      <vt:lpstr>Graphs/Relationships</vt:lpstr>
      <vt:lpstr>PowerPoint Presentation</vt:lpstr>
      <vt:lpstr>PowerPoint Presentation</vt:lpstr>
      <vt:lpstr>PowerPoint Presentation</vt:lpstr>
      <vt:lpstr>Hope versus reality: Will we be able do with this with Apache Marmotta…? Manual visualization via Darrin J. Ward’s Mapping Tool  https://www.darrinward.com/lat-long/</vt:lpstr>
      <vt:lpstr>Challenges Overall</vt:lpstr>
      <vt:lpstr>Benefits </vt:lpstr>
      <vt:lpstr>Next Step(s)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into Linked Data: Perspectives from the Long Tail</dc:title>
  <dc:creator>Paromita Biswas</dc:creator>
  <cp:lastModifiedBy>Paromita Biswas</cp:lastModifiedBy>
  <cp:revision>28</cp:revision>
  <dcterms:modified xsi:type="dcterms:W3CDTF">2018-08-24T13:36:35Z</dcterms:modified>
</cp:coreProperties>
</file>